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52"/>
    <p:restoredTop sz="94610"/>
  </p:normalViewPr>
  <p:slideViewPr>
    <p:cSldViewPr snapToGrid="0" snapToObjects="1">
      <p:cViewPr varScale="1">
        <p:scale>
          <a:sx n="149" d="100"/>
          <a:sy n="149" d="100"/>
        </p:scale>
        <p:origin x="19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Absence</c:v>
                </c:pt>
              </c:strCache>
            </c:strRef>
          </c:tx>
          <c:spPr>
            <a:solidFill>
              <a:srgbClr val="5D8B7A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Primary schools</c:v>
                </c:pt>
                <c:pt idx="1">
                  <c:v>Secondary schools</c:v>
                </c:pt>
                <c:pt idx="2">
                  <c:v>Special schools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5.1100000000000003</c:v>
                </c:pt>
                <c:pt idx="1">
                  <c:v>8.18</c:v>
                </c:pt>
                <c:pt idx="2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C4-2C4C-BF37-027C2829C8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15"/>
          <c:min val="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1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924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E">
    <p:bg>
      <p:bgPr>
        <a:solidFill>
          <a:srgbClr val="F6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02920" y="6446520"/>
            <a:ext cx="11155680" cy="0"/>
          </a:xfrm>
          <a:prstGeom prst="line">
            <a:avLst/>
          </a:prstGeom>
          <a:noFill/>
          <a:ln w="10160">
            <a:solidFill>
              <a:srgbClr val="DDAA4A">
                <a:alpha val="7500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594360" y="6519672"/>
            <a:ext cx="7315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80" dirty="0">
                <a:solidFill>
                  <a:srgbClr val="61706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Beyond the Bedroom | SEMH pupils, attendance and shared responsibility</a:t>
            </a:r>
            <a:endParaRPr lang="en-US" sz="68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384280" y="651967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700">
                <a:solidFill>
                  <a:srgbClr val="61706F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384280" y="651967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700">
                <a:solidFill>
                  <a:srgbClr val="61706F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lang="en-US" b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6E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a_moody_cinematic_interior_scene_of_a_small_bedro.png"/>
          <p:cNvPicPr>
            <a:picLocks noChangeAspect="1"/>
          </p:cNvPicPr>
          <p:nvPr/>
        </p:nvPicPr>
        <p:blipFill>
          <a:blip r:embed="rId3"/>
          <a:srcRect l="25000" r="20550"/>
          <a:stretch/>
        </p:blipFill>
        <p:spPr>
          <a:xfrm>
            <a:off x="6080760" y="320040"/>
            <a:ext cx="5440680" cy="56235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58368" y="640080"/>
            <a:ext cx="2926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b="1" dirty="0">
                <a:solidFill>
                  <a:srgbClr val="DDA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SEMH THINKING PAPER</a:t>
            </a:r>
            <a:endParaRPr lang="en-US" sz="1000" dirty="0"/>
          </a:p>
        </p:txBody>
      </p:sp>
      <p:sp>
        <p:nvSpPr>
          <p:cNvPr id="4" name="Text 1"/>
          <p:cNvSpPr/>
          <p:nvPr/>
        </p:nvSpPr>
        <p:spPr>
          <a:xfrm>
            <a:off x="658368" y="1234440"/>
            <a:ext cx="48006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4600" b="1" dirty="0">
                <a:solidFill>
                  <a:srgbClr val="1621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Beyond</a:t>
            </a:r>
            <a:endParaRPr lang="en-US" sz="4600" dirty="0"/>
          </a:p>
          <a:p>
            <a:pPr marL="0" indent="0">
              <a:buNone/>
            </a:pPr>
            <a:r>
              <a:rPr lang="en-US" sz="4600" b="1" dirty="0">
                <a:solidFill>
                  <a:srgbClr val="1621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Bedroom</a:t>
            </a:r>
            <a:endParaRPr lang="en-US" sz="4600" dirty="0"/>
          </a:p>
        </p:txBody>
      </p:sp>
      <p:sp>
        <p:nvSpPr>
          <p:cNvPr id="5" name="Text 2"/>
          <p:cNvSpPr/>
          <p:nvPr/>
        </p:nvSpPr>
        <p:spPr>
          <a:xfrm>
            <a:off x="694944" y="3017520"/>
            <a:ext cx="43891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2353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call to arms for the future of SEMH pupils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94944" y="3931920"/>
            <a:ext cx="4480560" cy="749808"/>
          </a:xfrm>
          <a:prstGeom prst="rect">
            <a:avLst/>
          </a:prstGeom>
          <a:solidFill>
            <a:srgbClr val="EAF1EE"/>
          </a:solidFill>
          <a:ln/>
        </p:spPr>
        <p:txBody>
          <a:bodyPr wrap="square" lIns="2286" tIns="2286" rIns="2286" bIns="2286" rtlCol="0" anchor="ctr"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353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“Comfort must not quietly become confinement.”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713232" y="4983480"/>
            <a:ext cx="4480560" cy="6400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00" dirty="0">
                <a:solidFill>
                  <a:srgbClr val="61706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clear, compassionate challenge to schools, families, commissioners and specialist partners.</a:t>
            </a:r>
            <a:endParaRPr lang="en-US" sz="15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384280" y="651967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700">
                <a:solidFill>
                  <a:srgbClr val="61706F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lang="en-US" b="0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75488"/>
            <a:ext cx="5029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b="1" dirty="0">
                <a:solidFill>
                  <a:srgbClr val="DDA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 | THE HUMAN STARTING POINT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58368" y="777240"/>
            <a:ext cx="53949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1621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bedroom can become a border.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685800" y="1828800"/>
            <a:ext cx="5120640" cy="9601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2431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Since Covid, disrupted attendance, reduced routines, increased anxiety and more time at home have changed the terrain for many pupils.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685800" y="3063240"/>
            <a:ext cx="5120640" cy="11430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2431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some pupils with SEMH needs, autism, trauma or previous negative experiences of school, the room becomes refuge, control centre and hiding place.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6629400" y="1600200"/>
            <a:ext cx="4297680" cy="621792"/>
          </a:xfrm>
          <a:prstGeom prst="rect">
            <a:avLst/>
          </a:prstGeom>
          <a:solidFill>
            <a:srgbClr val="EAF1EE"/>
          </a:solidFill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2353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refuge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6629400" y="2560320"/>
            <a:ext cx="4297680" cy="621792"/>
          </a:xfrm>
          <a:prstGeom prst="rect">
            <a:avLst/>
          </a:prstGeom>
          <a:solidFill>
            <a:srgbClr val="F4E9D6"/>
          </a:solidFill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2353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control centre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6629400" y="3520440"/>
            <a:ext cx="4297680" cy="621792"/>
          </a:xfrm>
          <a:prstGeom prst="rect">
            <a:avLst/>
          </a:prstGeom>
          <a:solidFill>
            <a:srgbClr val="EAF1EE"/>
          </a:solidFill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2353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hiding place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6629400" y="4572000"/>
            <a:ext cx="4251960" cy="548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700" b="1" dirty="0">
                <a:solidFill>
                  <a:srgbClr val="2431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risk is not the room itself. It is the gradual shrinkage of the world outside it.</a:t>
            </a:r>
            <a:endParaRPr lang="en-US" sz="1700" dirty="0"/>
          </a:p>
        </p:txBody>
      </p:sp>
      <p:sp>
        <p:nvSpPr>
          <p:cNvPr id="10" name="Text 8"/>
          <p:cNvSpPr/>
          <p:nvPr/>
        </p:nvSpPr>
        <p:spPr>
          <a:xfrm>
            <a:off x="914400" y="5532120"/>
            <a:ext cx="10378440" cy="530352"/>
          </a:xfrm>
          <a:prstGeom prst="rect">
            <a:avLst/>
          </a:prstGeom>
          <a:solidFill>
            <a:srgbClr val="EAF1EE"/>
          </a:solidFill>
          <a:ln/>
        </p:spPr>
        <p:txBody>
          <a:bodyPr wrap="square" lIns="2286" tIns="2286" rIns="2286" bIns="2286" rtlCol="0" anchor="ctr"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353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label matters less than what it describes: a child who has decided the world beyond the door is not safe to enter.</a:t>
            </a:r>
            <a:endParaRPr lang="en-US" sz="20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384280" y="651967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700">
                <a:solidFill>
                  <a:srgbClr val="61706F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lang="en-US" b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75488"/>
            <a:ext cx="5029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b="1" dirty="0">
                <a:solidFill>
                  <a:srgbClr val="DDA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 | COMPASSION AND HONESTY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58368" y="777240"/>
            <a:ext cx="63093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1621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Care cannot stop at comfort.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713232" y="1828800"/>
            <a:ext cx="4937760" cy="9601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100" dirty="0">
                <a:solidFill>
                  <a:srgbClr val="2431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Families are often doing their best in emotionally exhausting circumstances. Blame closes doors.</a:t>
            </a:r>
            <a:endParaRPr lang="en-US" sz="2100" dirty="0"/>
          </a:p>
        </p:txBody>
      </p:sp>
      <p:sp>
        <p:nvSpPr>
          <p:cNvPr id="5" name="Text 3"/>
          <p:cNvSpPr/>
          <p:nvPr/>
        </p:nvSpPr>
        <p:spPr>
          <a:xfrm>
            <a:off x="6583680" y="1755648"/>
            <a:ext cx="4251960" cy="685800"/>
          </a:xfrm>
          <a:prstGeom prst="rect">
            <a:avLst/>
          </a:prstGeom>
          <a:solidFill>
            <a:srgbClr val="EAF1EE"/>
          </a:solidFill>
          <a:ln/>
        </p:spPr>
        <p:txBody>
          <a:bodyPr wrap="square" lIns="2286" tIns="2286" rIns="2286" bIns="2286" rtlCol="0" anchor="ctr"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353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But care also requires honesty.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713232" y="3246120"/>
            <a:ext cx="2606040" cy="530352"/>
          </a:xfrm>
          <a:prstGeom prst="rect">
            <a:avLst/>
          </a:prstGeom>
          <a:solidFill>
            <a:srgbClr val="EAF1EE"/>
          </a:solidFill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2353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relationships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3483864" y="3246120"/>
            <a:ext cx="2606040" cy="530352"/>
          </a:xfrm>
          <a:prstGeom prst="rect">
            <a:avLst/>
          </a:prstGeom>
          <a:solidFill>
            <a:srgbClr val="F4E9D6"/>
          </a:solidFill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2353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routines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6254496" y="3246120"/>
            <a:ext cx="2606040" cy="530352"/>
          </a:xfrm>
          <a:prstGeom prst="rect">
            <a:avLst/>
          </a:prstGeom>
          <a:solidFill>
            <a:srgbClr val="EAF1EE"/>
          </a:solidFill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2353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communication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9025128" y="3246120"/>
            <a:ext cx="2606040" cy="530352"/>
          </a:xfrm>
          <a:prstGeom prst="rect">
            <a:avLst/>
          </a:prstGeom>
          <a:solidFill>
            <a:srgbClr val="F4E9D6"/>
          </a:solidFill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2353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resilience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713232" y="3941064"/>
            <a:ext cx="2606040" cy="530352"/>
          </a:xfrm>
          <a:prstGeom prst="rect">
            <a:avLst/>
          </a:prstGeom>
          <a:solidFill>
            <a:srgbClr val="EAF1EE"/>
          </a:solidFill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2353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independence</a:t>
            </a:r>
            <a:endParaRPr lang="en-US" sz="1350" dirty="0"/>
          </a:p>
        </p:txBody>
      </p:sp>
      <p:sp>
        <p:nvSpPr>
          <p:cNvPr id="11" name="Text 9"/>
          <p:cNvSpPr/>
          <p:nvPr/>
        </p:nvSpPr>
        <p:spPr>
          <a:xfrm>
            <a:off x="3483864" y="3941064"/>
            <a:ext cx="2606040" cy="530352"/>
          </a:xfrm>
          <a:prstGeom prst="rect">
            <a:avLst/>
          </a:prstGeom>
          <a:solidFill>
            <a:srgbClr val="F4E9D6"/>
          </a:solidFill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2353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movement</a:t>
            </a:r>
            <a:endParaRPr lang="en-US" sz="1350" dirty="0"/>
          </a:p>
        </p:txBody>
      </p:sp>
      <p:sp>
        <p:nvSpPr>
          <p:cNvPr id="12" name="Text 10"/>
          <p:cNvSpPr/>
          <p:nvPr/>
        </p:nvSpPr>
        <p:spPr>
          <a:xfrm>
            <a:off x="6254496" y="3941064"/>
            <a:ext cx="2606040" cy="530352"/>
          </a:xfrm>
          <a:prstGeom prst="rect">
            <a:avLst/>
          </a:prstGeom>
          <a:solidFill>
            <a:srgbClr val="EAF1EE"/>
          </a:solidFill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2353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reading</a:t>
            </a:r>
            <a:endParaRPr lang="en-US" sz="1350" dirty="0"/>
          </a:p>
        </p:txBody>
      </p:sp>
      <p:sp>
        <p:nvSpPr>
          <p:cNvPr id="13" name="Text 11"/>
          <p:cNvSpPr/>
          <p:nvPr/>
        </p:nvSpPr>
        <p:spPr>
          <a:xfrm>
            <a:off x="9025128" y="3941064"/>
            <a:ext cx="2606040" cy="530352"/>
          </a:xfrm>
          <a:prstGeom prst="rect">
            <a:avLst/>
          </a:prstGeom>
          <a:solidFill>
            <a:srgbClr val="F4E9D6"/>
          </a:solidFill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2353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belonging</a:t>
            </a:r>
            <a:endParaRPr lang="en-US" sz="1350" dirty="0"/>
          </a:p>
        </p:txBody>
      </p:sp>
      <p:sp>
        <p:nvSpPr>
          <p:cNvPr id="14" name="Text 12"/>
          <p:cNvSpPr/>
          <p:nvPr/>
        </p:nvSpPr>
        <p:spPr>
          <a:xfrm>
            <a:off x="749808" y="4983480"/>
            <a:ext cx="1042416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1621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Lost learning hours are not neutral. They erode the building blocks of adulthood.</a:t>
            </a:r>
            <a:endParaRPr lang="en-US" sz="22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384280" y="651967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700">
                <a:solidFill>
                  <a:srgbClr val="61706F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lang="en-US" b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75488"/>
            <a:ext cx="5029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b="1" dirty="0">
                <a:solidFill>
                  <a:srgbClr val="DDA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 | THE ATTENDANCE PICTURE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58368" y="777240"/>
            <a:ext cx="88696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1621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scale is national. The impact is personal.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713232" y="1664208"/>
            <a:ext cx="548640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00" b="1" dirty="0">
                <a:solidFill>
                  <a:srgbClr val="61706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Absence rates, year to date up to 1 May 2026</a:t>
            </a:r>
            <a:endParaRPr lang="en-US" sz="1500" dirty="0"/>
          </a:p>
        </p:txBody>
      </p:sp>
      <p:graphicFrame>
        <p:nvGraphicFramePr>
          <p:cNvPr id="5" name="Chart 0"/>
          <p:cNvGraphicFramePr/>
          <p:nvPr/>
        </p:nvGraphicFramePr>
        <p:xfrm>
          <a:off x="685800" y="2103120"/>
          <a:ext cx="530352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3"/>
          <p:cNvSpPr/>
          <p:nvPr/>
        </p:nvSpPr>
        <p:spPr>
          <a:xfrm>
            <a:off x="6583680" y="2011680"/>
            <a:ext cx="4480560" cy="1143000"/>
          </a:xfrm>
          <a:prstGeom prst="rect">
            <a:avLst/>
          </a:prstGeom>
          <a:solidFill>
            <a:srgbClr val="F8EEE8"/>
          </a:solidFill>
          <a:ln/>
        </p:spPr>
        <p:txBody>
          <a:bodyPr wrap="square" lIns="2286" tIns="2286" rIns="2286" bIns="2286" rtlCol="0" anchor="ctr"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C75C3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Special schools: 12.90% absence, compared with 5.11% primary and 8.18% secondary.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6629400" y="3547872"/>
            <a:ext cx="4389120" cy="12344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900" dirty="0">
                <a:solidFill>
                  <a:srgbClr val="2431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figures describe special schools as a whole. When the lens narrows to SEMH, the challenge sharpens rather than softens.</a:t>
            </a:r>
            <a:endParaRPr lang="en-US" sz="19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384280" y="651967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700">
                <a:solidFill>
                  <a:srgbClr val="61706F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lang="en-US" b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75488"/>
            <a:ext cx="5029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b="1" dirty="0">
                <a:solidFill>
                  <a:srgbClr val="DDA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 | WHAT SUCCESS CAN LOOK LIKE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58368" y="777240"/>
            <a:ext cx="512064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1621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Movement is evidence.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694944" y="1600200"/>
            <a:ext cx="594360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100" dirty="0">
                <a:solidFill>
                  <a:srgbClr val="2431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For SEMH pupils, progress may begin before a worksheet is touched.</a:t>
            </a:r>
            <a:endParaRPr lang="en-US" sz="2100" dirty="0"/>
          </a:p>
        </p:txBody>
      </p:sp>
      <p:sp>
        <p:nvSpPr>
          <p:cNvPr id="5" name="Text 3"/>
          <p:cNvSpPr/>
          <p:nvPr/>
        </p:nvSpPr>
        <p:spPr>
          <a:xfrm>
            <a:off x="822960" y="2423160"/>
            <a:ext cx="4709160" cy="475488"/>
          </a:xfrm>
          <a:prstGeom prst="rect">
            <a:avLst/>
          </a:prstGeom>
          <a:solidFill>
            <a:srgbClr val="EAF1EE"/>
          </a:solidFill>
          <a:ln/>
        </p:spPr>
        <p:txBody>
          <a:bodyPr wrap="square" lIns="1651" tIns="1651" rIns="1651" bIns="1651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DDA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</a:t>
            </a:r>
            <a:r>
              <a:rPr lang="en-US" sz="1550" b="1" dirty="0">
                <a:solidFill>
                  <a:srgbClr val="2431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leaving the bedroom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5989320" y="2423160"/>
            <a:ext cx="4709160" cy="475488"/>
          </a:xfrm>
          <a:prstGeom prst="rect">
            <a:avLst/>
          </a:prstGeom>
          <a:solidFill>
            <a:srgbClr val="F4E9D6"/>
          </a:solidFill>
          <a:ln/>
        </p:spPr>
        <p:txBody>
          <a:bodyPr wrap="square" lIns="1651" tIns="1651" rIns="1651" bIns="1651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DDA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</a:t>
            </a:r>
            <a:r>
              <a:rPr lang="en-US" sz="1550" b="1" dirty="0">
                <a:solidFill>
                  <a:srgbClr val="2431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entering the building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822960" y="3081528"/>
            <a:ext cx="4709160" cy="475488"/>
          </a:xfrm>
          <a:prstGeom prst="rect">
            <a:avLst/>
          </a:prstGeom>
          <a:solidFill>
            <a:srgbClr val="EAF1EE"/>
          </a:solidFill>
          <a:ln/>
        </p:spPr>
        <p:txBody>
          <a:bodyPr wrap="square" lIns="1651" tIns="1651" rIns="1651" bIns="1651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DDA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</a:t>
            </a:r>
            <a:r>
              <a:rPr lang="en-US" sz="1550" b="1" dirty="0">
                <a:solidFill>
                  <a:srgbClr val="2431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tolerating a trusted adult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5989320" y="3081528"/>
            <a:ext cx="4709160" cy="475488"/>
          </a:xfrm>
          <a:prstGeom prst="rect">
            <a:avLst/>
          </a:prstGeom>
          <a:solidFill>
            <a:srgbClr val="F4E9D6"/>
          </a:solidFill>
          <a:ln/>
        </p:spPr>
        <p:txBody>
          <a:bodyPr wrap="square" lIns="1651" tIns="1651" rIns="1651" bIns="1651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DDA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</a:t>
            </a:r>
            <a:r>
              <a:rPr lang="en-US" sz="1550" b="1" dirty="0">
                <a:solidFill>
                  <a:srgbClr val="2431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ten minutes of learning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822960" y="3739896"/>
            <a:ext cx="4709160" cy="475488"/>
          </a:xfrm>
          <a:prstGeom prst="rect">
            <a:avLst/>
          </a:prstGeom>
          <a:solidFill>
            <a:srgbClr val="EAF1EE"/>
          </a:solidFill>
          <a:ln/>
        </p:spPr>
        <p:txBody>
          <a:bodyPr wrap="square" lIns="1651" tIns="1651" rIns="1651" bIns="1651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DDA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5. </a:t>
            </a:r>
            <a:r>
              <a:rPr lang="en-US" sz="1550" b="1" dirty="0">
                <a:solidFill>
                  <a:srgbClr val="2431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repairing a relationship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5989320" y="3739896"/>
            <a:ext cx="4709160" cy="475488"/>
          </a:xfrm>
          <a:prstGeom prst="rect">
            <a:avLst/>
          </a:prstGeom>
          <a:solidFill>
            <a:srgbClr val="F4E9D6"/>
          </a:solidFill>
          <a:ln/>
        </p:spPr>
        <p:txBody>
          <a:bodyPr wrap="square" lIns="1651" tIns="1651" rIns="1651" bIns="1651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DDA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6. </a:t>
            </a:r>
            <a:r>
              <a:rPr lang="en-US" sz="1550" b="1" dirty="0">
                <a:solidFill>
                  <a:srgbClr val="2431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reading aloud again</a:t>
            </a:r>
            <a:endParaRPr lang="en-US" sz="1550" dirty="0"/>
          </a:p>
        </p:txBody>
      </p:sp>
      <p:sp>
        <p:nvSpPr>
          <p:cNvPr id="11" name="Text 9"/>
          <p:cNvSpPr/>
          <p:nvPr/>
        </p:nvSpPr>
        <p:spPr>
          <a:xfrm>
            <a:off x="822960" y="4398264"/>
            <a:ext cx="4709160" cy="475488"/>
          </a:xfrm>
          <a:prstGeom prst="rect">
            <a:avLst/>
          </a:prstGeom>
          <a:solidFill>
            <a:srgbClr val="EAF1EE"/>
          </a:solidFill>
          <a:ln/>
        </p:spPr>
        <p:txBody>
          <a:bodyPr wrap="square" lIns="1651" tIns="1651" rIns="1651" bIns="1651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DDA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7. </a:t>
            </a:r>
            <a:r>
              <a:rPr lang="en-US" sz="1550" b="1" dirty="0">
                <a:solidFill>
                  <a:srgbClr val="2431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work related visit</a:t>
            </a:r>
            <a:endParaRPr lang="en-US" sz="1550" dirty="0"/>
          </a:p>
        </p:txBody>
      </p:sp>
      <p:sp>
        <p:nvSpPr>
          <p:cNvPr id="12" name="Text 10"/>
          <p:cNvSpPr/>
          <p:nvPr/>
        </p:nvSpPr>
        <p:spPr>
          <a:xfrm>
            <a:off x="5989320" y="4398264"/>
            <a:ext cx="4709160" cy="475488"/>
          </a:xfrm>
          <a:prstGeom prst="rect">
            <a:avLst/>
          </a:prstGeom>
          <a:solidFill>
            <a:srgbClr val="F4E9D6"/>
          </a:solidFill>
          <a:ln/>
        </p:spPr>
        <p:txBody>
          <a:bodyPr wrap="square" lIns="1651" tIns="1651" rIns="1651" bIns="1651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DDA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8. </a:t>
            </a:r>
            <a:r>
              <a:rPr lang="en-US" sz="1550" b="1" dirty="0">
                <a:solidFill>
                  <a:srgbClr val="2431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believing school can be possible</a:t>
            </a:r>
            <a:endParaRPr lang="en-US" sz="1550" dirty="0"/>
          </a:p>
        </p:txBody>
      </p:sp>
      <p:sp>
        <p:nvSpPr>
          <p:cNvPr id="13" name="Text 11"/>
          <p:cNvSpPr/>
          <p:nvPr/>
        </p:nvSpPr>
        <p:spPr>
          <a:xfrm>
            <a:off x="841248" y="5486400"/>
            <a:ext cx="10012680" cy="566928"/>
          </a:xfrm>
          <a:prstGeom prst="rect">
            <a:avLst/>
          </a:prstGeom>
          <a:solidFill>
            <a:srgbClr val="EAF1EE"/>
          </a:solidFill>
          <a:ln/>
        </p:spPr>
        <p:txBody>
          <a:bodyPr wrap="square" lIns="2286" tIns="2286" rIns="2286" bIns="2286" rtlCol="0" anchor="ctr"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353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These steps are not excuses. They are evidence of movement.</a:t>
            </a:r>
            <a:endParaRPr lang="en-US" sz="20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384280" y="651967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700">
                <a:solidFill>
                  <a:srgbClr val="61706F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lang="en-US" b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75488"/>
            <a:ext cx="5029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b="1" dirty="0">
                <a:solidFill>
                  <a:srgbClr val="DDA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 | WHAT PROVISION MUST DO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58368" y="777240"/>
            <a:ext cx="5760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1621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Build reasons to return.</a:t>
            </a:r>
            <a:endParaRPr lang="en-US" sz="3200" dirty="0"/>
          </a:p>
        </p:txBody>
      </p:sp>
      <p:pic>
        <p:nvPicPr>
          <p:cNvPr id="4" name="Image 0" descr="/mnt/data/a_clean_modern_school_corridor_or_walkway_overall.png"/>
          <p:cNvPicPr>
            <a:picLocks noChangeAspect="1"/>
          </p:cNvPicPr>
          <p:nvPr/>
        </p:nvPicPr>
        <p:blipFill>
          <a:blip r:embed="rId3"/>
          <a:srcRect l="5000" r="12407"/>
          <a:stretch/>
        </p:blipFill>
        <p:spPr>
          <a:xfrm>
            <a:off x="658368" y="1664208"/>
            <a:ext cx="5166360" cy="35204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46520" y="1627632"/>
            <a:ext cx="4480560" cy="548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1621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Expectation matters, but it cannot stand alone.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473952" y="2487168"/>
            <a:ext cx="4434840" cy="8686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2431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Specialist schools must make learning more accessible, meaningful, creative and inviting.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6473952" y="3675888"/>
            <a:ext cx="4434840" cy="11430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2431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That means emotionally safe classrooms, skilled adults, regulation, trauma-informed practice, literacy, life skills, therapeutic support, enrichment and practical pathways.</a:t>
            </a:r>
            <a:endParaRPr lang="en-US" sz="1800" dirty="0"/>
          </a:p>
        </p:txBody>
      </p:sp>
      <p:sp>
        <p:nvSpPr>
          <p:cNvPr id="8" name="Text 5"/>
          <p:cNvSpPr/>
          <p:nvPr/>
        </p:nvSpPr>
        <p:spPr>
          <a:xfrm>
            <a:off x="6492240" y="5303520"/>
            <a:ext cx="4343400" cy="530352"/>
          </a:xfrm>
          <a:prstGeom prst="rect">
            <a:avLst/>
          </a:prstGeom>
          <a:solidFill>
            <a:srgbClr val="EAF1EE"/>
          </a:solidFill>
          <a:ln/>
        </p:spPr>
        <p:txBody>
          <a:bodyPr wrap="square" lIns="2286" tIns="2286" rIns="2286" bIns="2286" rtlCol="0" anchor="ctr"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353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Learning should feel like a bridge.</a:t>
            </a:r>
            <a:endParaRPr lang="en-US" sz="20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384280" y="651967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700">
                <a:solidFill>
                  <a:srgbClr val="61706F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lang="en-US" b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75488"/>
            <a:ext cx="5029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b="1" dirty="0">
                <a:solidFill>
                  <a:srgbClr val="DDA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 | JUDGING AMBITION PROPERLY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58368" y="777240"/>
            <a:ext cx="55321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1621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Headline data cannot tell the full story.</a:t>
            </a:r>
            <a:endParaRPr lang="en-US" sz="3200" dirty="0"/>
          </a:p>
        </p:txBody>
      </p:sp>
      <p:sp>
        <p:nvSpPr>
          <p:cNvPr id="4" name="Text 2"/>
          <p:cNvSpPr/>
          <p:nvPr/>
        </p:nvSpPr>
        <p:spPr>
          <a:xfrm>
            <a:off x="713232" y="1645920"/>
            <a:ext cx="5669280" cy="9144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100" dirty="0">
                <a:solidFill>
                  <a:srgbClr val="2431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Frameworks should examine attendance, outcomes and quality, while holding specialist context in view.</a:t>
            </a:r>
            <a:endParaRPr lang="en-US" sz="2100" dirty="0"/>
          </a:p>
        </p:txBody>
      </p:sp>
      <p:sp>
        <p:nvSpPr>
          <p:cNvPr id="5" name="Text 3"/>
          <p:cNvSpPr/>
          <p:nvPr/>
        </p:nvSpPr>
        <p:spPr>
          <a:xfrm>
            <a:off x="6629400" y="1463040"/>
            <a:ext cx="4297680" cy="502920"/>
          </a:xfrm>
          <a:prstGeom prst="rect">
            <a:avLst/>
          </a:prstGeom>
          <a:solidFill>
            <a:srgbClr val="EAF1EE"/>
          </a:solidFill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2353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starting points</a:t>
            </a:r>
            <a:endParaRPr lang="en-US" sz="1350" dirty="0"/>
          </a:p>
        </p:txBody>
      </p:sp>
      <p:sp>
        <p:nvSpPr>
          <p:cNvPr id="6" name="Text 4"/>
          <p:cNvSpPr/>
          <p:nvPr/>
        </p:nvSpPr>
        <p:spPr>
          <a:xfrm>
            <a:off x="6629400" y="2212848"/>
            <a:ext cx="4297680" cy="502920"/>
          </a:xfrm>
          <a:prstGeom prst="rect">
            <a:avLst/>
          </a:prstGeom>
          <a:solidFill>
            <a:srgbClr val="F4E9D6"/>
          </a:solidFill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2353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barriers addressed</a:t>
            </a:r>
            <a:endParaRPr lang="en-US" sz="1350" dirty="0"/>
          </a:p>
        </p:txBody>
      </p:sp>
      <p:sp>
        <p:nvSpPr>
          <p:cNvPr id="7" name="Text 5"/>
          <p:cNvSpPr/>
          <p:nvPr/>
        </p:nvSpPr>
        <p:spPr>
          <a:xfrm>
            <a:off x="6629400" y="2962656"/>
            <a:ext cx="4297680" cy="502920"/>
          </a:xfrm>
          <a:prstGeom prst="rect">
            <a:avLst/>
          </a:prstGeom>
          <a:solidFill>
            <a:srgbClr val="EAF1EE"/>
          </a:solidFill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2353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use of resources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6629400" y="3712464"/>
            <a:ext cx="4297680" cy="502920"/>
          </a:xfrm>
          <a:prstGeom prst="rect">
            <a:avLst/>
          </a:prstGeom>
          <a:solidFill>
            <a:srgbClr val="F4E9D6"/>
          </a:solidFill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2353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family engagement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6629400" y="4462272"/>
            <a:ext cx="4297680" cy="502920"/>
          </a:xfrm>
          <a:prstGeom prst="rect">
            <a:avLst/>
          </a:prstGeom>
          <a:solidFill>
            <a:srgbClr val="EAF1EE"/>
          </a:solidFill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 algn="ctr">
              <a:buNone/>
            </a:pPr>
            <a:r>
              <a:rPr lang="en-US" sz="1350" b="1" dirty="0">
                <a:solidFill>
                  <a:srgbClr val="2353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progress over time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749808" y="5440680"/>
            <a:ext cx="10241280" cy="566928"/>
          </a:xfrm>
          <a:prstGeom prst="rect">
            <a:avLst/>
          </a:prstGeom>
          <a:solidFill>
            <a:srgbClr val="EAF1EE"/>
          </a:solidFill>
          <a:ln/>
        </p:spPr>
        <p:txBody>
          <a:bodyPr wrap="square" lIns="2286" tIns="2286" rIns="2286" bIns="2286" rtlCol="0" anchor="ctr"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353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does not mean lowering ambition. It means judging ambition properly.</a:t>
            </a:r>
            <a:endParaRPr lang="en-US" sz="20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384280" y="651967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700">
                <a:solidFill>
                  <a:srgbClr val="61706F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lang="en-US" b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75488"/>
            <a:ext cx="5029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b="1" dirty="0">
                <a:solidFill>
                  <a:srgbClr val="DDA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 | THE COLLECTIVE RESPONSE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58368" y="777240"/>
            <a:ext cx="521208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1621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Good practice should travel.</a:t>
            </a:r>
            <a:endParaRPr lang="en-US" sz="3200" dirty="0"/>
          </a:p>
        </p:txBody>
      </p:sp>
      <p:pic>
        <p:nvPicPr>
          <p:cNvPr id="4" name="Image 0" descr="/mnt/data/overhead_flat_lay_photo_of_a_meeting_or_collaborat.png"/>
          <p:cNvPicPr>
            <a:picLocks noChangeAspect="1"/>
          </p:cNvPicPr>
          <p:nvPr/>
        </p:nvPicPr>
        <p:blipFill>
          <a:blip r:embed="rId3"/>
          <a:srcRect l="5000" r="20207"/>
          <a:stretch/>
        </p:blipFill>
        <p:spPr>
          <a:xfrm>
            <a:off x="6492240" y="685800"/>
            <a:ext cx="4617720" cy="347472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13232" y="1828800"/>
            <a:ext cx="5166360" cy="7315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2431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Attendance cannot be left to individual families, pupils or schools to solve alone.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13232" y="2880360"/>
            <a:ext cx="5166360" cy="12344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900" dirty="0">
                <a:solidFill>
                  <a:srgbClr val="2431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Parents, schools, local authorities, commissioners, clinicians, therapists, social care partners and specialist providers need urgency and coherence.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777240" y="4892040"/>
            <a:ext cx="10149840" cy="576072"/>
          </a:xfrm>
          <a:prstGeom prst="rect">
            <a:avLst/>
          </a:prstGeom>
          <a:solidFill>
            <a:srgbClr val="EAF1EE"/>
          </a:solidFill>
          <a:ln/>
        </p:spPr>
        <p:txBody>
          <a:bodyPr wrap="square" lIns="2286" tIns="2286" rIns="2286" bIns="2286" rtlCol="0" anchor="ctr"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2353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Shared responsibility is the engine. Shared practice is the fuel.</a:t>
            </a:r>
            <a:endParaRPr lang="en-US" sz="20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384280" y="651967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700">
                <a:solidFill>
                  <a:srgbClr val="61706F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lang="en-US" b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8368" y="475488"/>
            <a:ext cx="5029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00" b="1" dirty="0">
                <a:solidFill>
                  <a:srgbClr val="DDAA4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 | THE AIM</a:t>
            </a:r>
            <a:endParaRPr lang="en-US" sz="1000" dirty="0"/>
          </a:p>
        </p:txBody>
      </p:sp>
      <p:sp>
        <p:nvSpPr>
          <p:cNvPr id="3" name="Text 1"/>
          <p:cNvSpPr/>
          <p:nvPr/>
        </p:nvSpPr>
        <p:spPr>
          <a:xfrm>
            <a:off x="658368" y="777240"/>
            <a:ext cx="950976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1621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Fuller, safer, more connected and more purposeful lives.</a:t>
            </a:r>
            <a:endParaRPr lang="en-US" sz="3200" dirty="0"/>
          </a:p>
        </p:txBody>
      </p:sp>
      <p:pic>
        <p:nvPicPr>
          <p:cNvPr id="4" name="Image 0" descr="/mnt/data/a_wide_eye_level_outdoor_scene_viewed_through_an.png"/>
          <p:cNvPicPr>
            <a:picLocks noChangeAspect="1"/>
          </p:cNvPicPr>
          <p:nvPr/>
        </p:nvPicPr>
        <p:blipFill>
          <a:blip r:embed="rId3"/>
          <a:srcRect l="12000" r="4384"/>
          <a:stretch/>
        </p:blipFill>
        <p:spPr>
          <a:xfrm>
            <a:off x="749808" y="1874520"/>
            <a:ext cx="4754880" cy="32004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263640" y="1938528"/>
            <a:ext cx="4343400" cy="84124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100" dirty="0">
                <a:solidFill>
                  <a:srgbClr val="2431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This is not about blaming families or excusing schools. It is about shared responsibility.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6263640" y="3246120"/>
            <a:ext cx="4343400" cy="749808"/>
          </a:xfrm>
          <a:prstGeom prst="rect">
            <a:avLst/>
          </a:prstGeom>
          <a:solidFill>
            <a:srgbClr val="16212A"/>
          </a:solidFill>
          <a:ln/>
        </p:spPr>
        <p:txBody>
          <a:bodyPr wrap="square" lIns="2286" tIns="2286" rIns="2286" bIns="2286" rtlCol="0" anchor="ctr"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And that work belongs to all of us.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6309360" y="4526280"/>
            <a:ext cx="4297680" cy="80467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2353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Comfort must not quietly become confinement. Lost learning must not become lost opportunity.</a:t>
            </a:r>
            <a:endParaRPr lang="en-US" sz="18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384280" y="6519672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700">
                <a:solidFill>
                  <a:srgbClr val="61706F"/>
                </a:solidFill>
                <a:latin typeface="Arial"/>
                <a:ea typeface="Arial"/>
                <a:cs typeface="Arial"/>
              </a:defRPr>
            </a:lvl1pPr>
          </a:lstStyle>
          <a:p>
            <a:pPr algn="l"/>
            <a:fld id="{F7021451-1387-4CA6-816F-3879F97B5CBC}" type="slidenum">
              <a:rPr lang="en-US" b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611</Words>
  <Application>Microsoft Macintosh PowerPoint</Application>
  <PresentationFormat>Widescreen</PresentationFormat>
  <Paragraphs>88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Willow 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the Bedroom</dc:title>
  <dc:subject>Beyond the Bedroom presentation</dc:subject>
  <dc:creator>OpenAI</dc:creator>
  <cp:lastModifiedBy>Paul Chambers</cp:lastModifiedBy>
  <cp:revision>1</cp:revision>
  <dcterms:created xsi:type="dcterms:W3CDTF">2026-07-21T18:12:00Z</dcterms:created>
  <dcterms:modified xsi:type="dcterms:W3CDTF">2026-07-21T18:20:10Z</dcterms:modified>
</cp:coreProperties>
</file>